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1"/>
    <p:sldMasterId id="2147483689" r:id="rId2"/>
    <p:sldMasterId id="2147483697" r:id="rId3"/>
  </p:sldMasterIdLst>
  <p:notesMasterIdLst>
    <p:notesMasterId r:id="rId20"/>
  </p:notesMasterIdLst>
  <p:sldIdLst>
    <p:sldId id="325" r:id="rId4"/>
    <p:sldId id="369" r:id="rId5"/>
    <p:sldId id="1199" r:id="rId6"/>
    <p:sldId id="1190" r:id="rId7"/>
    <p:sldId id="1200" r:id="rId8"/>
    <p:sldId id="1204" r:id="rId9"/>
    <p:sldId id="1211" r:id="rId10"/>
    <p:sldId id="1209" r:id="rId11"/>
    <p:sldId id="1197" r:id="rId12"/>
    <p:sldId id="1205" r:id="rId13"/>
    <p:sldId id="1208" r:id="rId14"/>
    <p:sldId id="1210" r:id="rId15"/>
    <p:sldId id="256" r:id="rId16"/>
    <p:sldId id="1212" r:id="rId17"/>
    <p:sldId id="257" r:id="rId18"/>
    <p:sldId id="258" r:id="rId19"/>
  </p:sldIdLst>
  <p:sldSz cx="12192000" cy="6858000"/>
  <p:notesSz cx="9671050" cy="688816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8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190788" cy="345604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478024" y="1"/>
            <a:ext cx="4190788" cy="345604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A320DE3F-05BB-4758-9875-D07BD330E413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768600" y="860425"/>
            <a:ext cx="4133850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67105" y="3314928"/>
            <a:ext cx="7736840" cy="2712215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190788" cy="345603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478024" y="6542560"/>
            <a:ext cx="4190788" cy="345603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F7C8014-C5EF-45AC-BD99-5B71999DDD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点拨：“百里负米”说的是孔子的学生子路徒步百里之外背米回家给双亲吃，体现了孝敬父母，A 项符合题意；“孔融让梨”体现了谦让，B 项不符合题意；“程门立雪”体现了尊师重教，C 项不符合题意；“管宁割席”体现的是交友讲原则，亲近益友，远离损友，D 项不符合题意。故选A。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F7C8014-C5EF-45AC-BD99-5B71999DDD9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976AE-D345-0742-6A71-3F51F5831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C7E562-60FA-4DA9-802F-49FDF2F014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33D4BB1-5A92-DB58-CC9D-5FD3BCED2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F6AEC8-69E6-6E29-CEDE-7B8AA8F90A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7C8014-C5EF-45AC-BD99-5B71999DDD9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302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22" name="矩形 21"/>
          <p:cNvSpPr/>
          <p:nvPr userDrawn="1">
            <p:custDataLst>
              <p:tags r:id="rId2"/>
            </p:custDataLst>
          </p:nvPr>
        </p:nvSpPr>
        <p:spPr>
          <a:xfrm>
            <a:off x="-2528" y="6096"/>
            <a:ext cx="12192000" cy="68519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2CD7E5F-50B1-46D4-874C-B0E257D503FB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794A91B-A2D0-4308-9460-482F76749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2CD7E5F-50B1-46D4-874C-B0E257D503FB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794A91B-A2D0-4308-9460-482F76749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516688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45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31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18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8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549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672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33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0471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file:///D:\qq&#25991;&#20214;\712321467\Image\C2C\Image2\%7b75232B38-A165-1FB7-499C-2E1C792CACB5%7d.png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1117601" y="486834"/>
            <a:ext cx="12700" cy="12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12192001" cy="6889751"/>
            <a:chOff x="0" y="-31995"/>
            <a:chExt cx="12192000" cy="6889995"/>
          </a:xfrm>
        </p:grpSpPr>
        <p:sp>
          <p:nvSpPr>
            <p:cNvPr id="3" name="矩形 2"/>
            <p:cNvSpPr/>
            <p:nvPr/>
          </p:nvSpPr>
          <p:spPr>
            <a:xfrm>
              <a:off x="0" y="-31995"/>
              <a:ext cx="12192000" cy="344393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395011"/>
              <a:ext cx="12192000" cy="346298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01083" y="186029"/>
              <a:ext cx="11789833" cy="6451829"/>
            </a:xfrm>
            <a:prstGeom prst="rect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1584" y="361719"/>
              <a:ext cx="11438467" cy="610891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6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image" Target="../media/image9.png"/><Relationship Id="rId3" Type="http://schemas.openxmlformats.org/officeDocument/2006/relationships/tags" Target="../tags/tag10.xml"/><Relationship Id="rId21" Type="http://schemas.openxmlformats.org/officeDocument/2006/relationships/image" Target="../media/image12.png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image" Target="../media/image8.png"/><Relationship Id="rId2" Type="http://schemas.openxmlformats.org/officeDocument/2006/relationships/tags" Target="../tags/tag9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7.xml"/><Relationship Id="rId19" Type="http://schemas.openxmlformats.org/officeDocument/2006/relationships/image" Target="../media/image10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slideLayout" Target="../slideLayouts/slideLayout6.xml"/><Relationship Id="rId22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notesSlide" Target="../notesSlides/notesSlide2.xml"/><Relationship Id="rId18" Type="http://schemas.openxmlformats.org/officeDocument/2006/relationships/image" Target="../media/image11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slideLayout" Target="../slideLayouts/slideLayout6.xml"/><Relationship Id="rId17" Type="http://schemas.openxmlformats.org/officeDocument/2006/relationships/image" Target="../media/image10.png"/><Relationship Id="rId2" Type="http://schemas.openxmlformats.org/officeDocument/2006/relationships/tags" Target="../tags/tag24.xml"/><Relationship Id="rId16" Type="http://schemas.openxmlformats.org/officeDocument/2006/relationships/image" Target="../media/image9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image" Target="../media/image8.png"/><Relationship Id="rId10" Type="http://schemas.openxmlformats.org/officeDocument/2006/relationships/tags" Target="../tags/tag32.xml"/><Relationship Id="rId19" Type="http://schemas.openxmlformats.org/officeDocument/2006/relationships/image" Target="../media/image12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568" y="372925"/>
            <a:ext cx="867767" cy="865939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0445" y="915110"/>
            <a:ext cx="2064719" cy="50657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399" y="1404061"/>
            <a:ext cx="1460500" cy="35833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/>
          <a:srcRect b="13817"/>
          <a:stretch>
            <a:fillRect/>
          </a:stretch>
        </p:blipFill>
        <p:spPr>
          <a:xfrm>
            <a:off x="0" y="5313271"/>
            <a:ext cx="10912786" cy="1544729"/>
          </a:xfrm>
          <a:custGeom>
            <a:avLst/>
            <a:gdLst>
              <a:gd name="connsiteX0" fmla="*/ 0 w 10912786"/>
              <a:gd name="connsiteY0" fmla="*/ 0 h 1544729"/>
              <a:gd name="connsiteX1" fmla="*/ 10912786 w 10912786"/>
              <a:gd name="connsiteY1" fmla="*/ 0 h 1544729"/>
              <a:gd name="connsiteX2" fmla="*/ 10912786 w 10912786"/>
              <a:gd name="connsiteY2" fmla="*/ 1544729 h 1544729"/>
              <a:gd name="connsiteX3" fmla="*/ 0 w 10912786"/>
              <a:gd name="connsiteY3" fmla="*/ 1544729 h 15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2786" h="1544729">
                <a:moveTo>
                  <a:pt x="0" y="0"/>
                </a:moveTo>
                <a:lnTo>
                  <a:pt x="10912786" y="0"/>
                </a:lnTo>
                <a:lnTo>
                  <a:pt x="10912786" y="1544729"/>
                </a:lnTo>
                <a:lnTo>
                  <a:pt x="0" y="1544729"/>
                </a:lnTo>
                <a:close/>
              </a:path>
            </a:pathLst>
          </a:custGeom>
        </p:spPr>
      </p:pic>
      <p:sp>
        <p:nvSpPr>
          <p:cNvPr id="4" name="矩形: 圆角 3"/>
          <p:cNvSpPr/>
          <p:nvPr>
            <p:custDataLst>
              <p:tags r:id="rId5"/>
            </p:custDataLst>
          </p:nvPr>
        </p:nvSpPr>
        <p:spPr>
          <a:xfrm>
            <a:off x="602157" y="609600"/>
            <a:ext cx="10987687" cy="5892800"/>
          </a:xfrm>
          <a:prstGeom prst="roundRect">
            <a:avLst>
              <a:gd name="adj" fmla="val 3182"/>
            </a:avLst>
          </a:prstGeom>
          <a:solidFill>
            <a:schemeClr val="bg1"/>
          </a:solidFill>
          <a:ln w="3492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rcRect l="22573" r="1195" b="27121"/>
          <a:stretch>
            <a:fillRect/>
          </a:stretch>
        </p:blipFill>
        <p:spPr>
          <a:xfrm>
            <a:off x="0" y="6226628"/>
            <a:ext cx="12192000" cy="631372"/>
          </a:xfrm>
          <a:custGeom>
            <a:avLst/>
            <a:gdLst>
              <a:gd name="connsiteX0" fmla="*/ 0 w 12192000"/>
              <a:gd name="connsiteY0" fmla="*/ 0 h 631372"/>
              <a:gd name="connsiteX1" fmla="*/ 12192000 w 12192000"/>
              <a:gd name="connsiteY1" fmla="*/ 0 h 631372"/>
              <a:gd name="connsiteX2" fmla="*/ 12192000 w 12192000"/>
              <a:gd name="connsiteY2" fmla="*/ 631372 h 631372"/>
              <a:gd name="connsiteX3" fmla="*/ 0 w 12192000"/>
              <a:gd name="connsiteY3" fmla="*/ 631372 h 63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1372">
                <a:moveTo>
                  <a:pt x="0" y="0"/>
                </a:moveTo>
                <a:lnTo>
                  <a:pt x="12192000" y="0"/>
                </a:lnTo>
                <a:lnTo>
                  <a:pt x="12192000" y="631372"/>
                </a:lnTo>
                <a:lnTo>
                  <a:pt x="0" y="631372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621" y="1035929"/>
            <a:ext cx="291329" cy="2907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882" y="995824"/>
            <a:ext cx="291329" cy="290716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9"/>
            </p:custDataLst>
          </p:nvPr>
        </p:nvSpPr>
        <p:spPr>
          <a:xfrm>
            <a:off x="4918829" y="915213"/>
            <a:ext cx="235434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600">
                <a:ln w="25400">
                  <a:noFill/>
                </a:ln>
                <a:solidFill>
                  <a:srgbClr val="9DD8F6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>
                <a:solidFill>
                  <a:schemeClr val="accent1"/>
                </a:solidFill>
              </a:rPr>
              <a:t>核心考点练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118870" y="1550035"/>
            <a:ext cx="1016635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10000"/>
              </a:lnSpc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1.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【</a:t>
            </a: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跨学科综合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】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 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_⨹_25_37df7"/>
              </a:rPr>
              <a:t>建设美好的家庭，需要传承中华民族传统家庭美德。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孝亲敬老是中华民族传统家庭美德之一，下列典故能体现这一传统家庭美德的是 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(        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0"/>
          <a:stretch>
            <a:fillRect/>
          </a:stretch>
        </p:blipFill>
        <p:spPr bwMode="auto">
          <a:xfrm>
            <a:off x="1367790" y="3248660"/>
            <a:ext cx="419925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2"/>
          <a:stretch>
            <a:fillRect/>
          </a:stretch>
        </p:blipFill>
        <p:spPr bwMode="auto">
          <a:xfrm>
            <a:off x="5904865" y="3127375"/>
            <a:ext cx="4365625" cy="252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任意多边形: 形状 29"/>
          <p:cNvSpPr/>
          <p:nvPr>
            <p:custDataLst>
              <p:tags r:id="rId13"/>
            </p:custDataLst>
          </p:nvPr>
        </p:nvSpPr>
        <p:spPr>
          <a:xfrm>
            <a:off x="9732112" y="2629961"/>
            <a:ext cx="1381381" cy="947206"/>
          </a:xfrm>
          <a:custGeom>
            <a:avLst/>
            <a:gdLst>
              <a:gd name="connsiteX0" fmla="*/ 753238 w 1704083"/>
              <a:gd name="connsiteY0" fmla="*/ 0 h 1168481"/>
              <a:gd name="connsiteX1" fmla="*/ 941240 w 1704083"/>
              <a:gd name="connsiteY1" fmla="*/ 57427 h 1168481"/>
              <a:gd name="connsiteX2" fmla="*/ 976956 w 1704083"/>
              <a:gd name="connsiteY2" fmla="*/ 86895 h 1168481"/>
              <a:gd name="connsiteX3" fmla="*/ 980082 w 1704083"/>
              <a:gd name="connsiteY3" fmla="*/ 85925 h 1168481"/>
              <a:gd name="connsiteX4" fmla="*/ 1031578 w 1704083"/>
              <a:gd name="connsiteY4" fmla="*/ 80734 h 1168481"/>
              <a:gd name="connsiteX5" fmla="*/ 1212257 w 1704083"/>
              <a:gd name="connsiteY5" fmla="*/ 155574 h 1168481"/>
              <a:gd name="connsiteX6" fmla="*/ 1258031 w 1704083"/>
              <a:gd name="connsiteY6" fmla="*/ 223466 h 1168481"/>
              <a:gd name="connsiteX7" fmla="*/ 1300064 w 1704083"/>
              <a:gd name="connsiteY7" fmla="*/ 210419 h 1168481"/>
              <a:gd name="connsiteX8" fmla="*/ 1367830 w 1704083"/>
              <a:gd name="connsiteY8" fmla="*/ 203587 h 1168481"/>
              <a:gd name="connsiteX9" fmla="*/ 1704083 w 1704083"/>
              <a:gd name="connsiteY9" fmla="*/ 539840 h 1168481"/>
              <a:gd name="connsiteX10" fmla="*/ 1435597 w 1704083"/>
              <a:gd name="connsiteY10" fmla="*/ 869262 h 1168481"/>
              <a:gd name="connsiteX11" fmla="*/ 1413059 w 1704083"/>
              <a:gd name="connsiteY11" fmla="*/ 871534 h 1168481"/>
              <a:gd name="connsiteX12" fmla="*/ 1399954 w 1704083"/>
              <a:gd name="connsiteY12" fmla="*/ 913752 h 1168481"/>
              <a:gd name="connsiteX13" fmla="*/ 1090125 w 1704083"/>
              <a:gd name="connsiteY13" fmla="*/ 1119120 h 1168481"/>
              <a:gd name="connsiteX14" fmla="*/ 922753 w 1704083"/>
              <a:gd name="connsiteY14" fmla="*/ 1074570 h 1168481"/>
              <a:gd name="connsiteX15" fmla="*/ 912781 w 1704083"/>
              <a:gd name="connsiteY15" fmla="*/ 1067660 h 1168481"/>
              <a:gd name="connsiteX16" fmla="*/ 900769 w 1704083"/>
              <a:gd name="connsiteY16" fmla="*/ 1085477 h 1168481"/>
              <a:gd name="connsiteX17" fmla="*/ 700379 w 1704083"/>
              <a:gd name="connsiteY17" fmla="*/ 1168481 h 1168481"/>
              <a:gd name="connsiteX18" fmla="*/ 439256 w 1704083"/>
              <a:gd name="connsiteY18" fmla="*/ 995397 h 1168481"/>
              <a:gd name="connsiteX19" fmla="*/ 438312 w 1704083"/>
              <a:gd name="connsiteY19" fmla="*/ 992358 h 1168481"/>
              <a:gd name="connsiteX20" fmla="*/ 436534 w 1704083"/>
              <a:gd name="connsiteY20" fmla="*/ 992492 h 1168481"/>
              <a:gd name="connsiteX21" fmla="*/ 0 w 1704083"/>
              <a:gd name="connsiteY21" fmla="*/ 555958 h 1168481"/>
              <a:gd name="connsiteX22" fmla="*/ 436534 w 1704083"/>
              <a:gd name="connsiteY22" fmla="*/ 119424 h 1168481"/>
              <a:gd name="connsiteX23" fmla="*/ 493461 w 1704083"/>
              <a:gd name="connsiteY23" fmla="*/ 125163 h 1168481"/>
              <a:gd name="connsiteX24" fmla="*/ 515471 w 1704083"/>
              <a:gd name="connsiteY24" fmla="*/ 98486 h 1168481"/>
              <a:gd name="connsiteX25" fmla="*/ 753238 w 1704083"/>
              <a:gd name="connsiteY25" fmla="*/ 0 h 116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04082" h="1168481">
                <a:moveTo>
                  <a:pt x="753238" y="0"/>
                </a:moveTo>
                <a:cubicBezTo>
                  <a:pt x="822878" y="0"/>
                  <a:pt x="887574" y="21170"/>
                  <a:pt x="941240" y="57427"/>
                </a:cubicBezTo>
                <a:lnTo>
                  <a:pt x="976956" y="86895"/>
                </a:lnTo>
                <a:lnTo>
                  <a:pt x="980082" y="85925"/>
                </a:lnTo>
                <a:cubicBezTo>
                  <a:pt x="996716" y="82521"/>
                  <a:pt x="1013938" y="80734"/>
                  <a:pt x="1031578" y="80734"/>
                </a:cubicBezTo>
                <a:cubicBezTo>
                  <a:pt x="1102138" y="80734"/>
                  <a:pt x="1166017" y="109334"/>
                  <a:pt x="1212257" y="155574"/>
                </a:cubicBezTo>
                <a:lnTo>
                  <a:pt x="1258031" y="223466"/>
                </a:lnTo>
                <a:lnTo>
                  <a:pt x="1300064" y="210419"/>
                </a:lnTo>
                <a:cubicBezTo>
                  <a:pt x="1321953" y="205939"/>
                  <a:pt x="1344617" y="203587"/>
                  <a:pt x="1367830" y="203587"/>
                </a:cubicBezTo>
                <a:cubicBezTo>
                  <a:pt x="1553537" y="203587"/>
                  <a:pt x="1704083" y="354133"/>
                  <a:pt x="1704083" y="539840"/>
                </a:cubicBezTo>
                <a:cubicBezTo>
                  <a:pt x="1704083" y="702334"/>
                  <a:pt x="1588821" y="837907"/>
                  <a:pt x="1435597" y="869262"/>
                </a:cubicBezTo>
                <a:lnTo>
                  <a:pt x="1413059" y="871534"/>
                </a:lnTo>
                <a:lnTo>
                  <a:pt x="1399954" y="913752"/>
                </a:lnTo>
                <a:cubicBezTo>
                  <a:pt x="1348908" y="1034438"/>
                  <a:pt x="1229405" y="1119120"/>
                  <a:pt x="1090125" y="1119120"/>
                </a:cubicBezTo>
                <a:cubicBezTo>
                  <a:pt x="1029190" y="1119120"/>
                  <a:pt x="972040" y="1102911"/>
                  <a:pt x="922753" y="1074570"/>
                </a:cubicBezTo>
                <a:lnTo>
                  <a:pt x="912781" y="1067660"/>
                </a:lnTo>
                <a:lnTo>
                  <a:pt x="900769" y="1085477"/>
                </a:lnTo>
                <a:cubicBezTo>
                  <a:pt x="849485" y="1136761"/>
                  <a:pt x="778636" y="1168481"/>
                  <a:pt x="700379" y="1168481"/>
                </a:cubicBezTo>
                <a:cubicBezTo>
                  <a:pt x="582994" y="1168481"/>
                  <a:pt x="482277" y="1097111"/>
                  <a:pt x="439256" y="995397"/>
                </a:cubicBezTo>
                <a:lnTo>
                  <a:pt x="438312" y="992358"/>
                </a:lnTo>
                <a:lnTo>
                  <a:pt x="436534" y="992492"/>
                </a:lnTo>
                <a:cubicBezTo>
                  <a:pt x="195443" y="992492"/>
                  <a:pt x="0" y="797049"/>
                  <a:pt x="0" y="555958"/>
                </a:cubicBezTo>
                <a:cubicBezTo>
                  <a:pt x="0" y="314867"/>
                  <a:pt x="195443" y="119424"/>
                  <a:pt x="436534" y="119424"/>
                </a:cubicBezTo>
                <a:lnTo>
                  <a:pt x="493461" y="125163"/>
                </a:lnTo>
                <a:lnTo>
                  <a:pt x="515471" y="98486"/>
                </a:lnTo>
                <a:cubicBezTo>
                  <a:pt x="576321" y="37636"/>
                  <a:pt x="660385" y="0"/>
                  <a:pt x="7532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995" y="926106"/>
            <a:ext cx="11309985" cy="4893647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近日，媒体传来全红婵的一则好消息，那就是她的励志故事被写入美国的教科书，展现中国骄傲。</a:t>
            </a:r>
          </a:p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2024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年巴黎奥运会上全红婵以惊人的“水花消失术”征服了全世界，成功的背后是汗水和泪水。每天训练十几个小时，练得实在太累了，她会躲在厕所里哭，但每次哭完，她都会擦干眼泪继续回去训练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与队友陈芋汐，两人屡屡上演“神仙打架”的精彩对决，但正是这种良性竞争，促使她不断提高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岁成名时面对采访全红婵说自己跳水是为了赚钱给妈妈治病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奥运会夺冠后她的人生目标是为祖国争得荣誉继续努力，立志拿下大满贯之路上的最后一块金牌——世界游泳锦标赛女子全能项目金牌。</a:t>
            </a:r>
          </a:p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生活中的全红婵会在紧张的训练之余，通过绘画来放松自己，积极参与农活，如锄草、耕作和炒菜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成名后的婵宝还积极参与各种公益活动，向贫困地区的孩子捐赠学习用品，参与环保宣传，为家乡小学捐款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随着年龄的增长，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岁的她表示，退役之后要好好念书，提升自己的认知水平，培养良好的世界观、人生观和价值观。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7995" y="5954456"/>
            <a:ext cx="11309985" cy="48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解读全红婵成功的密码，说说你能从她身上汲取什么精神力量？（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" y="402886"/>
            <a:ext cx="6510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、会发散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对照四张思维导图挖考点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0" y="0"/>
            <a:ext cx="603056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" y="3430946"/>
            <a:ext cx="603056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4580" y="3429000"/>
            <a:ext cx="5884070" cy="332898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580" y="0"/>
            <a:ext cx="588407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29D88-80C6-9394-418B-EEF6F19ED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19397A-B041-B850-0857-5AE79AF06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0" y="0"/>
            <a:ext cx="603056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8BD38F9-44E7-A92E-D94F-B2CB658C5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" y="3430946"/>
            <a:ext cx="603056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814957-1759-5939-367E-747EFB448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4580" y="3429000"/>
            <a:ext cx="5884070" cy="332898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592856C-DA0B-8AD1-4878-DFBFC0E077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580" y="0"/>
            <a:ext cx="5884070" cy="332704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8070952F-17C5-EE16-9E18-EDE883FD430E}"/>
              </a:ext>
            </a:extLst>
          </p:cNvPr>
          <p:cNvSpPr/>
          <p:nvPr/>
        </p:nvSpPr>
        <p:spPr>
          <a:xfrm>
            <a:off x="6407129" y="4610968"/>
            <a:ext cx="908975" cy="759186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图文框 8">
            <a:extLst>
              <a:ext uri="{FF2B5EF4-FFF2-40B4-BE49-F238E27FC236}">
                <a16:creationId xmlns:a16="http://schemas.microsoft.com/office/drawing/2014/main" id="{36EBA0E5-7B7F-E903-E599-5E2FE03F1F33}"/>
              </a:ext>
            </a:extLst>
          </p:cNvPr>
          <p:cNvSpPr/>
          <p:nvPr/>
        </p:nvSpPr>
        <p:spPr>
          <a:xfrm>
            <a:off x="6861616" y="6522244"/>
            <a:ext cx="771525" cy="235744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图文框 9">
            <a:extLst>
              <a:ext uri="{FF2B5EF4-FFF2-40B4-BE49-F238E27FC236}">
                <a16:creationId xmlns:a16="http://schemas.microsoft.com/office/drawing/2014/main" id="{33872F37-21F5-ADA1-0F2B-0B80127F3FB5}"/>
              </a:ext>
            </a:extLst>
          </p:cNvPr>
          <p:cNvSpPr/>
          <p:nvPr/>
        </p:nvSpPr>
        <p:spPr>
          <a:xfrm>
            <a:off x="10569223" y="2118122"/>
            <a:ext cx="1082233" cy="225028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>
            <a:extLst>
              <a:ext uri="{FF2B5EF4-FFF2-40B4-BE49-F238E27FC236}">
                <a16:creationId xmlns:a16="http://schemas.microsoft.com/office/drawing/2014/main" id="{8757E7E5-D3EB-2C12-57E4-C9078BB5F4DB}"/>
              </a:ext>
            </a:extLst>
          </p:cNvPr>
          <p:cNvSpPr/>
          <p:nvPr/>
        </p:nvSpPr>
        <p:spPr>
          <a:xfrm>
            <a:off x="10101354" y="307180"/>
            <a:ext cx="771525" cy="371475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>
            <a:extLst>
              <a:ext uri="{FF2B5EF4-FFF2-40B4-BE49-F238E27FC236}">
                <a16:creationId xmlns:a16="http://schemas.microsoft.com/office/drawing/2014/main" id="{93615A19-096F-2288-D159-1A7B80EC8FDD}"/>
              </a:ext>
            </a:extLst>
          </p:cNvPr>
          <p:cNvSpPr/>
          <p:nvPr/>
        </p:nvSpPr>
        <p:spPr>
          <a:xfrm>
            <a:off x="10272803" y="4225528"/>
            <a:ext cx="1857285" cy="235744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id="{D539EEAA-DEFB-D44D-1FE5-BA8837B6E3EC}"/>
              </a:ext>
            </a:extLst>
          </p:cNvPr>
          <p:cNvSpPr/>
          <p:nvPr/>
        </p:nvSpPr>
        <p:spPr>
          <a:xfrm>
            <a:off x="6174580" y="4343400"/>
            <a:ext cx="1626395" cy="267568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图文框 13">
            <a:extLst>
              <a:ext uri="{FF2B5EF4-FFF2-40B4-BE49-F238E27FC236}">
                <a16:creationId xmlns:a16="http://schemas.microsoft.com/office/drawing/2014/main" id="{395E44F9-0471-F2B3-550E-142BA50E16BE}"/>
              </a:ext>
            </a:extLst>
          </p:cNvPr>
          <p:cNvSpPr/>
          <p:nvPr/>
        </p:nvSpPr>
        <p:spPr>
          <a:xfrm>
            <a:off x="4255293" y="6372548"/>
            <a:ext cx="1452563" cy="249708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图文框 14">
            <a:extLst>
              <a:ext uri="{FF2B5EF4-FFF2-40B4-BE49-F238E27FC236}">
                <a16:creationId xmlns:a16="http://schemas.microsoft.com/office/drawing/2014/main" id="{6D0C2069-F2EE-16EF-1219-DBC1F2CAE296}"/>
              </a:ext>
            </a:extLst>
          </p:cNvPr>
          <p:cNvSpPr/>
          <p:nvPr/>
        </p:nvSpPr>
        <p:spPr>
          <a:xfrm>
            <a:off x="9629775" y="4990561"/>
            <a:ext cx="571500" cy="288670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id="{F9C7655C-AC99-8C80-9EA3-0278E7B248AB}"/>
              </a:ext>
            </a:extLst>
          </p:cNvPr>
          <p:cNvSpPr/>
          <p:nvPr/>
        </p:nvSpPr>
        <p:spPr>
          <a:xfrm>
            <a:off x="9629775" y="6233574"/>
            <a:ext cx="571500" cy="288670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id="{665A17AD-4940-F58C-8EBB-20B55890A64E}"/>
              </a:ext>
            </a:extLst>
          </p:cNvPr>
          <p:cNvSpPr/>
          <p:nvPr/>
        </p:nvSpPr>
        <p:spPr>
          <a:xfrm>
            <a:off x="3481387" y="2714086"/>
            <a:ext cx="773906" cy="581128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>
            <a:extLst>
              <a:ext uri="{FF2B5EF4-FFF2-40B4-BE49-F238E27FC236}">
                <a16:creationId xmlns:a16="http://schemas.microsoft.com/office/drawing/2014/main" id="{0B72DCB1-79D1-36C8-237D-75E48D7A31A3}"/>
              </a:ext>
            </a:extLst>
          </p:cNvPr>
          <p:cNvSpPr/>
          <p:nvPr/>
        </p:nvSpPr>
        <p:spPr>
          <a:xfrm>
            <a:off x="1724025" y="2715979"/>
            <a:ext cx="773906" cy="527283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>
            <a:extLst>
              <a:ext uri="{FF2B5EF4-FFF2-40B4-BE49-F238E27FC236}">
                <a16:creationId xmlns:a16="http://schemas.microsoft.com/office/drawing/2014/main" id="{562F0EF3-3655-ACBC-ADEE-051965DEA8CC}"/>
              </a:ext>
            </a:extLst>
          </p:cNvPr>
          <p:cNvSpPr/>
          <p:nvPr/>
        </p:nvSpPr>
        <p:spPr>
          <a:xfrm>
            <a:off x="4981574" y="1391518"/>
            <a:ext cx="1110898" cy="726603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8720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095" y="630555"/>
            <a:ext cx="1116647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17.【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感悟生命可贵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生命突然被标明期限，生活如何继续？确诊癌症晚期后，这位妈妈决定换个活法，开始拍摄“遗愿清单”：爬山、看海、学街舞，与家人拍美照，放声大笑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她不想让家人看到病床上每天病恹恹的自己，想给儿子留下美好相伴的回忆，还有妈妈努力的样子！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岁的儿子每天想得最多的就是“妈妈要快点好起来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如果能让妈妈快乐，如果能延续妈妈陪伴的时间，他都会认真对待。“遗愿清单”视频上线后，有的人因此受到鼓舞，有了生的希望。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）你从上述材料中得到了哪些感悟？（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点亮美好人生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法工程师彭菲从大学时就目标明确，大胆探索人工智能算法。她认为，在不定义性别、年龄、角色的前提下，每个人都可以创造属于自己的精彩。忠于热爱，勇于探索，是她的成长之道。在工作中，面对悔涩难懂的论文、进展缓慢的研究，兴趣与坚持成为她的两大动力来源。作为 “大国工匠年度人物”，彭菲仍在科技强国的征程中用创造性劳动书写自己的青春。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）结合材料分析，彭菲是如何点亮美好人生的？（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095" y="630555"/>
            <a:ext cx="11166475" cy="2932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16.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生命是宝贵的。守护生命，我们才能感受四季的冷暖变换，体验生活的千姿百态，追求人生幸福的种种可能。下面是几位同学在一起探讨“守护生命”的话题。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◆小赵：我的爸爸是一名中医，他说应该养生，如根据季节变化调整起床和睡眠时间。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◆小钱：我的姥姥特别牵挂我，反复叮嘱我在外面要注意安全，不要到有危险的地方玩耍。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◆小孙：听说有初中学生因考试成绩不佳而轻生，可惜可叹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◆小李：“人不只是吃米长大的。”我觉得这句话很有道理。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阅读上述文字，结合教材知识，请从爱护身体、滋养心灵的角度谈谈你的看法。（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760095" y="3750945"/>
            <a:ext cx="10869930" cy="25196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①要关注自己的身体状况，养成健康的生活方式。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②要增强安全意识、风险意识，提高安全防范能力，提高危险预判能力。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③要敬畏生命，爱惜自己的身体，保持心理健康，增强生命韧性，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不能因一时的挫折做出过激的行为，更不能伤害身体。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④良好的生命状态既需要健康的身体，也需要健康的心理和丰富的精神。滋养心灵，需要保持心理健康，需要不断丰富自己的精神。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095" y="571500"/>
            <a:ext cx="10732135" cy="1308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李培生的故事感染着很多的人，也彰显了自身的人生价值。但有同学认为：“人贵有自知之明，只有伟大的人才可以实现人生价值。”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请谈谈你对以上观点的看法。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(12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760095" y="1939290"/>
            <a:ext cx="10869930" cy="4594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判断：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这个观点是片面的。（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①认为“人贵有自知之明”是正确的。</a:t>
            </a:r>
            <a:r>
              <a:rPr kumimoji="0" lang="zh-CN" altLang="en-US" sz="2200" b="1" i="0" u="none" strike="noStrike" kern="1200" cap="none" spc="0" normalizeH="0" baseline="0" noProof="0">
                <a:ln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因为正确认识自己，有助于我们增强自信，促进自我发展，促进与他人的交往，正确处理个人与社会的关系，从而更好地认识和改造外部世界。（</a:t>
            </a:r>
            <a:r>
              <a:rPr kumimoji="0" lang="en-US" altLang="zh-CN" sz="2200" b="1" i="0" u="none" strike="noStrike" kern="1200" cap="none" spc="0" normalizeH="0" baseline="0" noProof="0">
                <a:ln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200" b="1" i="0" u="none" strike="noStrike" kern="1200" cap="none" spc="0" normalizeH="0" baseline="0" noProof="0">
                <a:ln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   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②认为“只有伟大的人才可以实现人生价值”是错误的。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为一个人对他人和社会的贡献是衡量其人生价值的尺度。一般来说，一个人通过劳动为他人和社会作出的贡献越大，他的价值就越大。人们的职业不同、岗位有别，但只要为社会进步作出了贡献，就是为社会创造了价值，也就创造和实现了人生价值，就应当得到社会的尊重和积极评价。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在劳动中创造人生价值。在奉献中成就精彩人生。将个人的命运和他人、集体、民族、国家乃至人类的命运联系在一起，并为之奉献时，人生就会闪耀出伟大的光辉。（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095" y="462280"/>
            <a:ext cx="1080135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全红婵，出生于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2007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年，是一名典型的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00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后少年，跳水前游泳都不会，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岁时被教练看中，发现自己有跳水的天赋，便立志成为一名优秀的运动员，为国争光，之后便开始了艰苦的训练之路。多年来，她凭借着坚强的意志和不懈的努力，根据教练指导，刻苦训结，“全红婵每天练习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多跳，比队里平均跳水量多出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次”，“天赋型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努力型”选手全红婵夺得东京奥运会冠军后，“我觉得有一些动作还是出现了失误，还存在不足，回去多训练、多改进。”成名后，压力、失利和负面评价接踵而来，而她却从未放弃。她调整好心态，不断挑战自己的极限，突破自我，与队友陈芊汐一起创造了一次次佳绩。同时她还积极参加公益活动，在甘肃地震时，向甘肃灾区捐款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万元。她传播正能量，鼓励更多的人积极参与体育锻炼，追求自己的梦想。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随着年龄的增长和自我认识的深入，我们都期待遇见更好的自己。全红婵的事迹给了我们哪些启示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760095" y="3631565"/>
            <a:ext cx="11205845" cy="2371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全红婵发现自己有跳水天赋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要正确认识自己，发现自己的优势和长处。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立志成为优秀运动员为国争光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要树立明确的人生目标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梦想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每天练习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多跳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要付出不懈的努力，持之以恒落实行动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根据教练指导刻苦训练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要善于接受他人的指导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真诚接受老师引领指导。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面临压力、失利和负面评价时突破自我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要正确面对挫折和压力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逆境不馁。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传播正能量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启示我们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要积极参加社会实践活动，为社会做贡献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568" y="372925"/>
            <a:ext cx="867767" cy="865939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0445" y="915110"/>
            <a:ext cx="2064719" cy="50657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399" y="1404061"/>
            <a:ext cx="1460500" cy="35833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rcRect b="13817"/>
          <a:stretch>
            <a:fillRect/>
          </a:stretch>
        </p:blipFill>
        <p:spPr>
          <a:xfrm>
            <a:off x="0" y="5313271"/>
            <a:ext cx="10912786" cy="1544729"/>
          </a:xfrm>
          <a:custGeom>
            <a:avLst/>
            <a:gdLst>
              <a:gd name="connsiteX0" fmla="*/ 0 w 10912786"/>
              <a:gd name="connsiteY0" fmla="*/ 0 h 1544729"/>
              <a:gd name="connsiteX1" fmla="*/ 10912786 w 10912786"/>
              <a:gd name="connsiteY1" fmla="*/ 0 h 1544729"/>
              <a:gd name="connsiteX2" fmla="*/ 10912786 w 10912786"/>
              <a:gd name="connsiteY2" fmla="*/ 1544729 h 1544729"/>
              <a:gd name="connsiteX3" fmla="*/ 0 w 10912786"/>
              <a:gd name="connsiteY3" fmla="*/ 1544729 h 15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2786" h="1544729">
                <a:moveTo>
                  <a:pt x="0" y="0"/>
                </a:moveTo>
                <a:lnTo>
                  <a:pt x="10912786" y="0"/>
                </a:lnTo>
                <a:lnTo>
                  <a:pt x="10912786" y="1544729"/>
                </a:lnTo>
                <a:lnTo>
                  <a:pt x="0" y="1544729"/>
                </a:lnTo>
                <a:close/>
              </a:path>
            </a:pathLst>
          </a:custGeom>
        </p:spPr>
      </p:pic>
      <p:sp>
        <p:nvSpPr>
          <p:cNvPr id="4" name="矩形: 圆角 3"/>
          <p:cNvSpPr/>
          <p:nvPr>
            <p:custDataLst>
              <p:tags r:id="rId5"/>
            </p:custDataLst>
          </p:nvPr>
        </p:nvSpPr>
        <p:spPr>
          <a:xfrm>
            <a:off x="602156" y="592275"/>
            <a:ext cx="10987687" cy="5892800"/>
          </a:xfrm>
          <a:prstGeom prst="roundRect">
            <a:avLst>
              <a:gd name="adj" fmla="val 3182"/>
            </a:avLst>
          </a:prstGeom>
          <a:solidFill>
            <a:schemeClr val="bg1"/>
          </a:solidFill>
          <a:ln w="3492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rcRect l="22573" r="1195" b="27121"/>
          <a:stretch>
            <a:fillRect/>
          </a:stretch>
        </p:blipFill>
        <p:spPr>
          <a:xfrm>
            <a:off x="-1" y="6255319"/>
            <a:ext cx="12192000" cy="631372"/>
          </a:xfrm>
          <a:custGeom>
            <a:avLst/>
            <a:gdLst>
              <a:gd name="connsiteX0" fmla="*/ 0 w 12192000"/>
              <a:gd name="connsiteY0" fmla="*/ 0 h 631372"/>
              <a:gd name="connsiteX1" fmla="*/ 12192000 w 12192000"/>
              <a:gd name="connsiteY1" fmla="*/ 0 h 631372"/>
              <a:gd name="connsiteX2" fmla="*/ 12192000 w 12192000"/>
              <a:gd name="connsiteY2" fmla="*/ 631372 h 631372"/>
              <a:gd name="connsiteX3" fmla="*/ 0 w 12192000"/>
              <a:gd name="connsiteY3" fmla="*/ 631372 h 63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1372">
                <a:moveTo>
                  <a:pt x="0" y="0"/>
                </a:moveTo>
                <a:lnTo>
                  <a:pt x="12192000" y="0"/>
                </a:lnTo>
                <a:lnTo>
                  <a:pt x="12192000" y="631372"/>
                </a:lnTo>
                <a:lnTo>
                  <a:pt x="0" y="631372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621" y="1035929"/>
            <a:ext cx="291329" cy="2907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882" y="995824"/>
            <a:ext cx="291329" cy="290716"/>
          </a:xfrm>
          <a:prstGeom prst="rect">
            <a:avLst/>
          </a:prstGeom>
        </p:spPr>
      </p:pic>
      <p:sp>
        <p:nvSpPr>
          <p:cNvPr id="111" name="文本框 110"/>
          <p:cNvSpPr txBox="1"/>
          <p:nvPr>
            <p:custDataLst>
              <p:tags r:id="rId9"/>
            </p:custDataLst>
          </p:nvPr>
        </p:nvSpPr>
        <p:spPr>
          <a:xfrm>
            <a:off x="4918829" y="915213"/>
            <a:ext cx="235434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600">
                <a:ln w="25400">
                  <a:noFill/>
                </a:ln>
                <a:solidFill>
                  <a:srgbClr val="9DD8F6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800">
                <a:solidFill>
                  <a:schemeClr val="accent1"/>
                </a:solidFill>
              </a:rPr>
              <a:t>核心考点练</a:t>
            </a:r>
          </a:p>
        </p:txBody>
      </p:sp>
      <p:sp>
        <p:nvSpPr>
          <p:cNvPr id="11532" name="yt_shape_11532"/>
          <p:cNvSpPr txBox="1"/>
          <p:nvPr>
            <p:custDataLst>
              <p:tags r:id="rId10"/>
            </p:custDataLst>
          </p:nvPr>
        </p:nvSpPr>
        <p:spPr>
          <a:xfrm>
            <a:off x="1013460" y="1508125"/>
            <a:ext cx="10352405" cy="372922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/>
          <a:p>
            <a:pPr lvl="0" algn="l">
              <a:lnSpc>
                <a:spcPts val="5000"/>
              </a:lnSpc>
              <a:buClrTx/>
              <a:buSzTx/>
              <a:buFontTx/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 【</a:t>
            </a:r>
            <a:r>
              <a:rPr lang="zh-CN" altLang="en-US" sz="2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跨学科综合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_⨹_25_37df7"/>
              </a:rPr>
              <a:t>】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子夏问孝。子曰：“色难。有事，弟子服其劳；有酒食，先生馔，曾是以为孝乎？” 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（摘自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可见，最难做到的“孝”是（　 　）</a:t>
            </a:r>
          </a:p>
          <a:p>
            <a:pPr indent="133350" algn="just">
              <a:lnSpc>
                <a:spcPts val="5000"/>
              </a:lnSpc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物质上赡养父母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	  B.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经济上扶助父母</a:t>
            </a:r>
          </a:p>
          <a:p>
            <a:pPr indent="133350" algn="just">
              <a:lnSpc>
                <a:spcPts val="5000"/>
              </a:lnSpc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精神上敬重父母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                   D.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感情上顺从父母</a:t>
            </a:r>
          </a:p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任意多边形: 形状 29"/>
          <p:cNvSpPr/>
          <p:nvPr>
            <p:custDataLst>
              <p:tags r:id="rId11"/>
            </p:custDataLst>
          </p:nvPr>
        </p:nvSpPr>
        <p:spPr>
          <a:xfrm>
            <a:off x="9797159" y="3493962"/>
            <a:ext cx="1381381" cy="947206"/>
          </a:xfrm>
          <a:custGeom>
            <a:avLst/>
            <a:gdLst>
              <a:gd name="connsiteX0" fmla="*/ 753238 w 1704083"/>
              <a:gd name="connsiteY0" fmla="*/ 0 h 1168481"/>
              <a:gd name="connsiteX1" fmla="*/ 941240 w 1704083"/>
              <a:gd name="connsiteY1" fmla="*/ 57427 h 1168481"/>
              <a:gd name="connsiteX2" fmla="*/ 976956 w 1704083"/>
              <a:gd name="connsiteY2" fmla="*/ 86895 h 1168481"/>
              <a:gd name="connsiteX3" fmla="*/ 980082 w 1704083"/>
              <a:gd name="connsiteY3" fmla="*/ 85925 h 1168481"/>
              <a:gd name="connsiteX4" fmla="*/ 1031578 w 1704083"/>
              <a:gd name="connsiteY4" fmla="*/ 80734 h 1168481"/>
              <a:gd name="connsiteX5" fmla="*/ 1212257 w 1704083"/>
              <a:gd name="connsiteY5" fmla="*/ 155574 h 1168481"/>
              <a:gd name="connsiteX6" fmla="*/ 1258031 w 1704083"/>
              <a:gd name="connsiteY6" fmla="*/ 223466 h 1168481"/>
              <a:gd name="connsiteX7" fmla="*/ 1300064 w 1704083"/>
              <a:gd name="connsiteY7" fmla="*/ 210419 h 1168481"/>
              <a:gd name="connsiteX8" fmla="*/ 1367830 w 1704083"/>
              <a:gd name="connsiteY8" fmla="*/ 203587 h 1168481"/>
              <a:gd name="connsiteX9" fmla="*/ 1704083 w 1704083"/>
              <a:gd name="connsiteY9" fmla="*/ 539840 h 1168481"/>
              <a:gd name="connsiteX10" fmla="*/ 1435597 w 1704083"/>
              <a:gd name="connsiteY10" fmla="*/ 869262 h 1168481"/>
              <a:gd name="connsiteX11" fmla="*/ 1413059 w 1704083"/>
              <a:gd name="connsiteY11" fmla="*/ 871534 h 1168481"/>
              <a:gd name="connsiteX12" fmla="*/ 1399954 w 1704083"/>
              <a:gd name="connsiteY12" fmla="*/ 913752 h 1168481"/>
              <a:gd name="connsiteX13" fmla="*/ 1090125 w 1704083"/>
              <a:gd name="connsiteY13" fmla="*/ 1119120 h 1168481"/>
              <a:gd name="connsiteX14" fmla="*/ 922753 w 1704083"/>
              <a:gd name="connsiteY14" fmla="*/ 1074570 h 1168481"/>
              <a:gd name="connsiteX15" fmla="*/ 912781 w 1704083"/>
              <a:gd name="connsiteY15" fmla="*/ 1067660 h 1168481"/>
              <a:gd name="connsiteX16" fmla="*/ 900769 w 1704083"/>
              <a:gd name="connsiteY16" fmla="*/ 1085477 h 1168481"/>
              <a:gd name="connsiteX17" fmla="*/ 700379 w 1704083"/>
              <a:gd name="connsiteY17" fmla="*/ 1168481 h 1168481"/>
              <a:gd name="connsiteX18" fmla="*/ 439256 w 1704083"/>
              <a:gd name="connsiteY18" fmla="*/ 995397 h 1168481"/>
              <a:gd name="connsiteX19" fmla="*/ 438312 w 1704083"/>
              <a:gd name="connsiteY19" fmla="*/ 992358 h 1168481"/>
              <a:gd name="connsiteX20" fmla="*/ 436534 w 1704083"/>
              <a:gd name="connsiteY20" fmla="*/ 992492 h 1168481"/>
              <a:gd name="connsiteX21" fmla="*/ 0 w 1704083"/>
              <a:gd name="connsiteY21" fmla="*/ 555958 h 1168481"/>
              <a:gd name="connsiteX22" fmla="*/ 436534 w 1704083"/>
              <a:gd name="connsiteY22" fmla="*/ 119424 h 1168481"/>
              <a:gd name="connsiteX23" fmla="*/ 493461 w 1704083"/>
              <a:gd name="connsiteY23" fmla="*/ 125163 h 1168481"/>
              <a:gd name="connsiteX24" fmla="*/ 515471 w 1704083"/>
              <a:gd name="connsiteY24" fmla="*/ 98486 h 1168481"/>
              <a:gd name="connsiteX25" fmla="*/ 753238 w 1704083"/>
              <a:gd name="connsiteY25" fmla="*/ 0 h 116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04082" h="1168481">
                <a:moveTo>
                  <a:pt x="753238" y="0"/>
                </a:moveTo>
                <a:cubicBezTo>
                  <a:pt x="822878" y="0"/>
                  <a:pt x="887574" y="21170"/>
                  <a:pt x="941240" y="57427"/>
                </a:cubicBezTo>
                <a:lnTo>
                  <a:pt x="976956" y="86895"/>
                </a:lnTo>
                <a:lnTo>
                  <a:pt x="980082" y="85925"/>
                </a:lnTo>
                <a:cubicBezTo>
                  <a:pt x="996716" y="82521"/>
                  <a:pt x="1013938" y="80734"/>
                  <a:pt x="1031578" y="80734"/>
                </a:cubicBezTo>
                <a:cubicBezTo>
                  <a:pt x="1102138" y="80734"/>
                  <a:pt x="1166017" y="109334"/>
                  <a:pt x="1212257" y="155574"/>
                </a:cubicBezTo>
                <a:lnTo>
                  <a:pt x="1258031" y="223466"/>
                </a:lnTo>
                <a:lnTo>
                  <a:pt x="1300064" y="210419"/>
                </a:lnTo>
                <a:cubicBezTo>
                  <a:pt x="1321953" y="205939"/>
                  <a:pt x="1344617" y="203587"/>
                  <a:pt x="1367830" y="203587"/>
                </a:cubicBezTo>
                <a:cubicBezTo>
                  <a:pt x="1553537" y="203587"/>
                  <a:pt x="1704083" y="354133"/>
                  <a:pt x="1704083" y="539840"/>
                </a:cubicBezTo>
                <a:cubicBezTo>
                  <a:pt x="1704083" y="702334"/>
                  <a:pt x="1588821" y="837907"/>
                  <a:pt x="1435597" y="869262"/>
                </a:cubicBezTo>
                <a:lnTo>
                  <a:pt x="1413059" y="871534"/>
                </a:lnTo>
                <a:lnTo>
                  <a:pt x="1399954" y="913752"/>
                </a:lnTo>
                <a:cubicBezTo>
                  <a:pt x="1348908" y="1034438"/>
                  <a:pt x="1229405" y="1119120"/>
                  <a:pt x="1090125" y="1119120"/>
                </a:cubicBezTo>
                <a:cubicBezTo>
                  <a:pt x="1029190" y="1119120"/>
                  <a:pt x="972040" y="1102911"/>
                  <a:pt x="922753" y="1074570"/>
                </a:cubicBezTo>
                <a:lnTo>
                  <a:pt x="912781" y="1067660"/>
                </a:lnTo>
                <a:lnTo>
                  <a:pt x="900769" y="1085477"/>
                </a:lnTo>
                <a:cubicBezTo>
                  <a:pt x="849485" y="1136761"/>
                  <a:pt x="778636" y="1168481"/>
                  <a:pt x="700379" y="1168481"/>
                </a:cubicBezTo>
                <a:cubicBezTo>
                  <a:pt x="582994" y="1168481"/>
                  <a:pt x="482277" y="1097111"/>
                  <a:pt x="439256" y="995397"/>
                </a:cubicBezTo>
                <a:lnTo>
                  <a:pt x="438312" y="992358"/>
                </a:lnTo>
                <a:lnTo>
                  <a:pt x="436534" y="992492"/>
                </a:lnTo>
                <a:cubicBezTo>
                  <a:pt x="195443" y="992492"/>
                  <a:pt x="0" y="797049"/>
                  <a:pt x="0" y="555958"/>
                </a:cubicBezTo>
                <a:cubicBezTo>
                  <a:pt x="0" y="314867"/>
                  <a:pt x="195443" y="119424"/>
                  <a:pt x="436534" y="119424"/>
                </a:cubicBezTo>
                <a:lnTo>
                  <a:pt x="493461" y="125163"/>
                </a:lnTo>
                <a:lnTo>
                  <a:pt x="515471" y="98486"/>
                </a:lnTo>
                <a:cubicBezTo>
                  <a:pt x="576321" y="37636"/>
                  <a:pt x="660385" y="0"/>
                  <a:pt x="7532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78153" y="1139444"/>
            <a:ext cx="11227435" cy="1764778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师生情谊】现在的数学老师不苟言笑，不像小学老师那样风趣幽默，我在课堂上总是提不起学习兴趣，数学成绩也下降了。遇到弄不明白的题目想去问老师，又担心老师批评我不认真听讲，迟迟不敢向老师开口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8153" y="2948869"/>
            <a:ext cx="11247755" cy="48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师生交往是一门艺术，如果是你，你会采取怎样的对策？（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zh-CN" altLang="zh-CN" sz="2000" kern="100" dirty="0">
              <a:latin typeface="Calibri" panose="020F050202020403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391" y="215560"/>
            <a:ext cx="1203406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kern="10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kern="10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、练基础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学会与人交往是我们成长的重要课题。在美好的初中生活中，</a:t>
            </a: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我们与朋友、师长以及在集体生活中会有一些奇妙的经历，请你参与其中。</a:t>
            </a:r>
          </a:p>
          <a:p>
            <a:endParaRPr lang="zh-CN" altLang="zh-CN" sz="2800" b="1" kern="100" dirty="0"/>
          </a:p>
        </p:txBody>
      </p:sp>
      <p:sp>
        <p:nvSpPr>
          <p:cNvPr id="6" name="文本框 5"/>
          <p:cNvSpPr txBox="1"/>
          <p:nvPr/>
        </p:nvSpPr>
        <p:spPr>
          <a:xfrm>
            <a:off x="478153" y="3531603"/>
            <a:ext cx="11227435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思路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、先读设问，分析题型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做法；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、分析材料内容，找准对应的知识点（思维导图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核心考点模块）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、本题重点围绕知识点：正确与老师交往的要求。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6412" y="3523637"/>
            <a:ext cx="11268075" cy="31188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ts val="2800"/>
              </a:lnSpc>
              <a:spcAft>
                <a:spcPts val="600"/>
              </a:spcAft>
            </a:pP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①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尊重并适应不同风格的老师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，发现老师的优点，尝试主动与老师交流，尊重理解老师。（</a:t>
            </a:r>
            <a:r>
              <a:rPr lang="en-US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  <a:spcAft>
                <a:spcPts val="600"/>
              </a:spcAft>
            </a:pP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②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正确对待老师的批评。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老师的批评意味着关心、提醒和劝诫，可以帮助我们反省自己，改进不足。假如受到老师的批评，把注意力放在老师批评的内容上，理解老师的良苦用心。（</a:t>
            </a:r>
            <a:r>
              <a:rPr lang="en-US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2800"/>
              </a:lnSpc>
              <a:spcAft>
                <a:spcPts val="600"/>
              </a:spcAft>
            </a:pP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③我们要认识到老师承担着教书育人的使命，是我们学习知识的引路人。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真诚的接受老师的引领和指导。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我们要以勤学好问、积极主动的态度与老师交流。（</a:t>
            </a:r>
            <a:r>
              <a:rPr lang="en-US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8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8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994" y="793244"/>
            <a:ext cx="11227435" cy="1815882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进入初中后，我终于找到自己的好朋友啦！这些天我和琴琴一起上学、放学，我们无话不谈，相处非常融洽。周末琴琴在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上让我把作业答案发给她，我坚定拒绝了，并劝说她要讲诚信。琴琴却再也不理我了，于是我也不想再和她说话了。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7994" y="2701566"/>
            <a:ext cx="11130280" cy="5144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500"/>
              </a:lnSpc>
            </a:pP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）结合所学知识，请你对“我”的交友行为进行点评。（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2745" y="312460"/>
            <a:ext cx="4355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、练基础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友谊的天空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4" y="3216002"/>
            <a:ext cx="1131062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【思路】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读设问，分析题型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评析题；</a:t>
            </a:r>
            <a:endParaRPr kumimoji="0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、细读材料，交友行为有几个需要点评；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3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、查阅思维导图寻找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对应知识点，按题型格式答题。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994" y="4730710"/>
            <a:ext cx="11130280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判断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“抄材料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正确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分析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原因（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知识点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+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意义（有利于）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总结</a:t>
            </a:r>
            <a:r>
              <a:rPr lang="zh-CN" altLang="zh-C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正确观点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（或做法）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     </a:t>
            </a:r>
          </a:p>
          <a:p>
            <a:pPr lvl="0"/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②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判断：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“抄材料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错误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分析：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原因（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知识点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+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危害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（不利于）；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总结</a:t>
            </a:r>
            <a:r>
              <a:rPr lang="zh-CN" altLang="zh-C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正确观点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（或做法）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995" y="422910"/>
            <a:ext cx="11227435" cy="1200329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进入初中后，我终于找到自己的好朋友啦！这些天我和琴琴一起上学、放学，我们无话不谈，相处非常融洽。周末琴琴在</a:t>
            </a:r>
            <a:r>
              <a:rPr lang="en-US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zh-CN" sz="2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上让我把作业答案发给她，我坚定拒绝了，并劝说她要讲诚信。琴琴却再也不理我了，于是我也不想再和她说话了。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993" y="2219828"/>
            <a:ext cx="11227433" cy="43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 fontAlgn="ctr">
              <a:lnSpc>
                <a:spcPts val="3000"/>
              </a:lnSpc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①</a:t>
            </a: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判断：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“我”拒绝发送作业答案并劝说她要讲诚信的做法是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正确的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ctr">
              <a:lnSpc>
                <a:spcPts val="3000"/>
              </a:lnSpc>
            </a:pP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分析：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（原因）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交友需要讲原则。友谊需要信任和忠诚，但不等于不加分辨地为朋友做任何事。（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意义：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有利于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en-US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 fontAlgn="ctr">
              <a:lnSpc>
                <a:spcPts val="3000"/>
              </a:lnSpc>
            </a:pP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做法：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当朋友做错事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甚至误入歧途时，我们要坚持正确的立场、不随波逐流，并积极予以规劝，帮助朋友及时改正错误。（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en-US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 fontAlgn="ctr">
              <a:lnSpc>
                <a:spcPts val="3000"/>
              </a:lnSpc>
            </a:pP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ctr">
              <a:lnSpc>
                <a:spcPts val="3000"/>
              </a:lnSpc>
            </a:pP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②</a:t>
            </a: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判断：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在与小芹发生矛盾后，我不理会小芹的做法是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错误的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ctr">
              <a:lnSpc>
                <a:spcPts val="3000"/>
              </a:lnSpc>
            </a:pP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分析：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Wingdings" panose="05000000000000000000" pitchFamily="2" charset="2"/>
              </a:rPr>
              <a:t>（原因）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交友需要学会处理与朋友之间的矛盾和冲突（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r>
              <a:rPr lang="zh-CN" altLang="en-US" sz="24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危害：</a:t>
            </a:r>
            <a:r>
              <a:rPr lang="zh-CN" altLang="en-US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不利于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en-US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 fontAlgn="ctr">
              <a:lnSpc>
                <a:spcPts val="3000"/>
              </a:lnSpc>
            </a:pPr>
            <a:r>
              <a:rPr lang="zh-CN" altLang="en-US" sz="2400" b="1" kern="100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做法：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发生矛盾和冲突时，我们可以一起协商，寻找彼此能够接受的解决方式。保持冷静、坦诚交流、换位思考、及时处理。如还不行，就结束这段友谊。 （</a:t>
            </a:r>
            <a:r>
              <a:rPr lang="en-US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分）</a:t>
            </a:r>
            <a:endParaRPr lang="zh-CN" altLang="zh-CN" sz="2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623239"/>
            <a:ext cx="11227434" cy="5144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500"/>
              </a:lnSpc>
            </a:pP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）结合所学知识，请你对“我”的交友行为进行点评。（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6498A8C-6340-77DE-72FC-6BB5F44A7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68" y="490275"/>
            <a:ext cx="8884604" cy="32681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9181" y="289299"/>
            <a:ext cx="8633637" cy="83099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DF161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粗宋简" panose="02010609000101010101" pitchFamily="49" charset="-122"/>
              </a:rPr>
              <a:t>以人为镜</a:t>
            </a:r>
            <a:r>
              <a:rPr kumimoji="0" lang="en-US" altLang="zh-CN" sz="4800" b="1" i="0" u="none" strike="noStrike" kern="1200" cap="none" spc="300" normalizeH="0" baseline="0" noProof="0" dirty="0">
                <a:ln>
                  <a:noFill/>
                </a:ln>
                <a:solidFill>
                  <a:srgbClr val="DF161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粗宋简" panose="02010609000101010101" pitchFamily="49" charset="-122"/>
              </a:rPr>
              <a:t>——</a:t>
            </a:r>
            <a:r>
              <a:rPr lang="zh-CN" altLang="en-US" sz="48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</a:rPr>
              <a:t>请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你来评分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rgbClr val="DF1614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经典粗宋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12772" y="1762243"/>
            <a:ext cx="2132315" cy="934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评分：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建议：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   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12772" y="4973145"/>
            <a:ext cx="2302233" cy="934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评分：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建议：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      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FD33DD4-0170-0E94-1E80-39395101E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6" y="3592859"/>
            <a:ext cx="8976366" cy="3142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F5463-D585-E0A6-A004-324C17FA6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BB806D7-7207-034B-D173-54A0F0B2079F}"/>
              </a:ext>
            </a:extLst>
          </p:cNvPr>
          <p:cNvSpPr txBox="1"/>
          <p:nvPr/>
        </p:nvSpPr>
        <p:spPr>
          <a:xfrm>
            <a:off x="1779181" y="289299"/>
            <a:ext cx="8633637" cy="83099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DF161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粗宋简" panose="02010609000101010101" pitchFamily="49" charset="-122"/>
              </a:rPr>
              <a:t>以人为镜</a:t>
            </a:r>
            <a:r>
              <a:rPr kumimoji="0" lang="en-US" altLang="zh-CN" sz="4800" b="1" i="0" u="none" strike="noStrike" kern="1200" cap="none" spc="300" normalizeH="0" baseline="0" noProof="0" dirty="0">
                <a:ln>
                  <a:noFill/>
                </a:ln>
                <a:solidFill>
                  <a:srgbClr val="DF161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粗宋简" panose="02010609000101010101" pitchFamily="49" charset="-122"/>
              </a:rPr>
              <a:t>——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优秀答案展示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rgbClr val="DF1614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经典粗宋简" panose="0201060900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55B4C6-2BFD-2BA7-C949-4C2E301F6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98" y="1120296"/>
            <a:ext cx="9814602" cy="540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02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31F19-F07B-A354-8D73-55FB53E9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91B2EE2-F826-554C-418A-253CD59258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7995" y="926106"/>
            <a:ext cx="11309985" cy="1938992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会课上，班主任组织开展“班干部竞选”，竞选岗位很丰富：既有班长、学习委员、纪律委员等“传统岗位”，也有“雨伞管理员”“班级美化者”“桌椅管理员”等新岗位。老师要求大家结合自己的实际情况，自愿选择适合自己的岗位，并写出竞选词。同时，班主任还宣布在学期末，将根据表现选出“金牌小干部”。同学们听后个个摩拳擦掌、跃跃欲试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AAB1A8-F25E-B36A-FF1F-DC07A978A6FC}"/>
              </a:ext>
            </a:extLst>
          </p:cNvPr>
          <p:cNvSpPr txBox="1"/>
          <p:nvPr/>
        </p:nvSpPr>
        <p:spPr>
          <a:xfrm>
            <a:off x="467995" y="2865098"/>
            <a:ext cx="11309985" cy="48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）你认为“金牌小干部”评选将会产生怎样的影响？（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1E4B51-1054-007B-CB81-47F0BA070800}"/>
              </a:ext>
            </a:extLst>
          </p:cNvPr>
          <p:cNvSpPr txBox="1"/>
          <p:nvPr/>
        </p:nvSpPr>
        <p:spPr>
          <a:xfrm>
            <a:off x="331470" y="402886"/>
            <a:ext cx="3996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、练基础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集体成长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3E5A90-7006-3599-3C2C-5DD6369F1C9E}"/>
              </a:ext>
            </a:extLst>
          </p:cNvPr>
          <p:cNvSpPr txBox="1"/>
          <p:nvPr/>
        </p:nvSpPr>
        <p:spPr>
          <a:xfrm>
            <a:off x="3048000" y="24305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9625" algn="just" latinLnBrk="1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endParaRPr lang="zh-CN" altLang="zh-CN" sz="18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4576D5-95AA-CE4D-0F7F-3DD2BEE9F904}"/>
              </a:ext>
            </a:extLst>
          </p:cNvPr>
          <p:cNvSpPr txBox="1"/>
          <p:nvPr/>
        </p:nvSpPr>
        <p:spPr>
          <a:xfrm>
            <a:off x="539431" y="3777458"/>
            <a:ext cx="11310620" cy="1456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【思路】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读设问，分析题型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影响类；</a:t>
            </a:r>
            <a:endParaRPr kumimoji="0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lvl="0">
              <a:lnSpc>
                <a:spcPct val="110000"/>
              </a:lnSpc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、细读材料，思考多主体多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角度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      3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、查阅思维导图寻找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对应知识点，按题型格式答题。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D8A81F-D56E-9510-F1EA-1E14F546F282}"/>
              </a:ext>
            </a:extLst>
          </p:cNvPr>
          <p:cNvSpPr txBox="1"/>
          <p:nvPr/>
        </p:nvSpPr>
        <p:spPr>
          <a:xfrm>
            <a:off x="467995" y="3511186"/>
            <a:ext cx="11310620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atinLnBrk="1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①有利于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同学们培养责任感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，学会正确做事，提高能力，获得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他人的认可与尊重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，扩大自我成长空间。（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  <a:p>
            <a:pPr latinLnBrk="1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②有利于更好的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调动每个人的智慧与力量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，积极参与到班集体的建设中。（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  <a:p>
            <a:pPr latinLnBrk="1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③有利于形成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健康的舆论氛围、积极的精神面貌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，让集体充满活力，建设良好班集体。（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3672372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81612" y="318238"/>
            <a:ext cx="8633637" cy="82994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DF1614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粗宋简" panose="02010609000101010101" pitchFamily="49" charset="-122"/>
              </a:rPr>
              <a:t>典例回顾</a:t>
            </a: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995" y="1232535"/>
            <a:ext cx="11227435" cy="460375"/>
          </a:xfrm>
          <a:prstGeom prst="rect">
            <a:avLst/>
          </a:prstGeom>
          <a:noFill/>
          <a:ln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集体问题我反思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同学们对班级目前存在的问题做了一个统计，统计情况如下表：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630" y="3830381"/>
            <a:ext cx="11309985" cy="478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）上述调查数据反映了该班存在哪些问题？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720" y="560705"/>
            <a:ext cx="5073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、提能力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期中典型再反思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38910" y="4591685"/>
            <a:ext cx="9619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①该班没有良好的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班级集体氛围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②大部分同学缺乏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责任感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③部分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班干部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没有起到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监督和管理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班级的作用；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④班级缺乏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关怀和友爱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7995" y="4308536"/>
            <a:ext cx="11310620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①违反班规，不服从管理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营造和谐有序的集体环境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我们要自觉遵守集体的共同规则，使集体生活得以有序开展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②逃避责任、班干部徇私舞弊——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树立主人翁意识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我们应主动作为，各负其责，各尽其能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）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③不团结——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树立正确的合作与竞争观念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集体的发展既有赖于成员间的相互合作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）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Arial" panose="020B0604020202020204" pitchFamily="34" charset="0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集体生活能带给我们温暖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（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集体成员间的团结互助，传递着关爱温暖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89633" y="2738347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自拟设问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DDE44DF-E423-090C-568E-703563B47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911" y="1697200"/>
            <a:ext cx="6752722" cy="2073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3"/>
</p:tagLst>
</file>

<file path=ppt/theme/theme1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22ahghu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2912</Words>
  <Application>Microsoft Office PowerPoint</Application>
  <PresentationFormat>宽屏</PresentationFormat>
  <Paragraphs>107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黑体</vt:lpstr>
      <vt:lpstr>楷体</vt:lpstr>
      <vt:lpstr>宋体</vt:lpstr>
      <vt:lpstr>微软雅黑</vt:lpstr>
      <vt:lpstr>Arial</vt:lpstr>
      <vt:lpstr>Arial Black</vt:lpstr>
      <vt:lpstr>Calibri</vt:lpstr>
      <vt:lpstr>1_自定义设计方案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chunqiang jiang</dc:creator>
  <cp:lastModifiedBy>chunqiang jiang</cp:lastModifiedBy>
  <cp:revision>21</cp:revision>
  <cp:lastPrinted>2025-01-05T02:18:00Z</cp:lastPrinted>
  <dcterms:created xsi:type="dcterms:W3CDTF">2024-12-31T02:25:00Z</dcterms:created>
  <dcterms:modified xsi:type="dcterms:W3CDTF">2025-01-09T07:07:29Z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D5CE4664241540E99E28A94AF1C95504_12</vt:lpwstr>
  </property>
  <property fmtid="{D5CDD505-2E9C-101B-9397-08002B2CF9AE}" pid="3" name="KSOProductBuildVer">
    <vt:lpwstr>2052-12.1.0.19302</vt:lpwstr>
  </property>
</Properties>
</file>